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00FF00"/>
    <a:srgbClr val="FF0000"/>
    <a:srgbClr val="CC9900"/>
    <a:srgbClr val="669900"/>
    <a:srgbClr val="FF9933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405" autoAdjust="0"/>
    <p:restoredTop sz="94743" autoAdjust="0"/>
  </p:normalViewPr>
  <p:slideViewPr>
    <p:cSldViewPr snapToGrid="0" showGuides="1">
      <p:cViewPr varScale="1">
        <p:scale>
          <a:sx n="95" d="100"/>
          <a:sy n="95" d="100"/>
        </p:scale>
        <p:origin x="-90" y="-198"/>
      </p:cViewPr>
      <p:guideLst>
        <p:guide orient="horz" pos="3536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2004" y="-84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6.xml"/><Relationship Id="rId3" Type="http://schemas.openxmlformats.org/officeDocument/2006/relationships/slide" Target="slides/slide5.xml"/><Relationship Id="rId7" Type="http://schemas.openxmlformats.org/officeDocument/2006/relationships/slide" Target="slides/slide10.xml"/><Relationship Id="rId12" Type="http://schemas.openxmlformats.org/officeDocument/2006/relationships/slide" Target="slides/slide15.xml"/><Relationship Id="rId2" Type="http://schemas.openxmlformats.org/officeDocument/2006/relationships/slide" Target="slides/slide4.xml"/><Relationship Id="rId1" Type="http://schemas.openxmlformats.org/officeDocument/2006/relationships/slide" Target="slides/slide1.xml"/><Relationship Id="rId6" Type="http://schemas.openxmlformats.org/officeDocument/2006/relationships/slide" Target="slides/slide8.xml"/><Relationship Id="rId11" Type="http://schemas.openxmlformats.org/officeDocument/2006/relationships/slide" Target="slides/slide14.xml"/><Relationship Id="rId5" Type="http://schemas.openxmlformats.org/officeDocument/2006/relationships/slide" Target="slides/slide7.xml"/><Relationship Id="rId10" Type="http://schemas.openxmlformats.org/officeDocument/2006/relationships/slide" Target="slides/slide13.xml"/><Relationship Id="rId4" Type="http://schemas.openxmlformats.org/officeDocument/2006/relationships/slide" Target="slides/slide6.xml"/><Relationship Id="rId9" Type="http://schemas.openxmlformats.org/officeDocument/2006/relationships/slide" Target="slides/slide12.xml"/><Relationship Id="rId14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l" defTabSz="967054"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r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950547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l" defTabSz="967054"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r" defTabSz="967054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D23A9477-20EE-484D-BBBA-7F55C0C1A4FC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l" defTabSz="967054"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r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226"/>
            <a:ext cx="5852160" cy="431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87241" y="9119173"/>
            <a:ext cx="2726267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r" defTabSz="967054">
              <a:defRPr sz="1300" baseline="0" smtClean="0">
                <a:latin typeface="+mn-lt"/>
              </a:defRPr>
            </a:lvl1pPr>
          </a:lstStyle>
          <a:p>
            <a:pPr>
              <a:defRPr/>
            </a:pPr>
            <a:fld id="{36B6574B-670D-4F19-80E0-0082A71299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4548293" cy="480388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l">
              <a:defRPr sz="1000" dirty="0" smtClean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E515CC-04C2-4492-BA10-69D405DA882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BF0D0A-36C7-45E6-B217-1D95AB6A583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97D95C-8DE4-4258-BF12-663DC62023C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B08CA3-EF7A-4E30-80FD-F58B00EFC924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6574B-670D-4F19-80E0-0082A712997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6574B-670D-4F19-80E0-0082A712997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6574B-670D-4F19-80E0-0082A712997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6574B-670D-4F19-80E0-0082A712997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01C128-0541-4F28-B12A-0A8B089D7F5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1128D2-5413-4B59-9BE0-9A01D8F2B85E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33425"/>
            <a:ext cx="4776788" cy="3581400"/>
          </a:xfrm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8" y="4559587"/>
            <a:ext cx="5367867" cy="431857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A294BC-7BBA-49D1-8A75-168AC3CB8FB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8FAB60-8C88-45B7-B746-24FD8194EE87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DC5BB6-6718-41B5-9633-C5D308EE1D9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349881-0856-4EA6-9D19-F86976D4D67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5AE401-1076-444C-8E3B-16043F71D295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173"/>
            <a:ext cx="4548293" cy="48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  <a:endParaRPr lang="en-US"/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DF2314-B89E-40D5-B31D-2C40BB728D2F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6574B-670D-4F19-80E0-0082A712997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144463"/>
            <a:ext cx="7350125" cy="573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200" b="1" i="1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4000" dirty="0">
              <a:cs typeface="+mn-cs"/>
            </a:endParaRPr>
          </a:p>
        </p:txBody>
      </p:sp>
      <p:graphicFrame>
        <p:nvGraphicFramePr>
          <p:cNvPr id="72706" name="Object 11"/>
          <p:cNvGraphicFramePr>
            <a:graphicFrameLocks/>
          </p:cNvGraphicFramePr>
          <p:nvPr/>
        </p:nvGraphicFramePr>
        <p:xfrm>
          <a:off x="66675" y="47625"/>
          <a:ext cx="1190625" cy="677863"/>
        </p:xfrm>
        <a:graphic>
          <a:graphicData uri="http://schemas.openxmlformats.org/presentationml/2006/ole">
            <p:oleObj spid="_x0000_s54274" name="FreeHand 5.0 Drawing" r:id="rId8" imgW="4003560" imgH="2427120" progId="">
              <p:embed/>
            </p:oleObj>
          </a:graphicData>
        </a:graphic>
      </p:graphicFrame>
      <p:sp>
        <p:nvSpPr>
          <p:cNvPr id="7271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53988"/>
            <a:ext cx="74342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7271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6327648"/>
            <a:ext cx="9144000" cy="53035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de-DE" sz="1200" dirty="0">
                <a:cs typeface="+mn-cs"/>
              </a:rPr>
              <a:t>   </a:t>
            </a:r>
            <a:endParaRPr lang="de-DE" sz="1200" dirty="0" smtClean="0">
              <a:cs typeface="+mn-cs"/>
            </a:endParaRPr>
          </a:p>
          <a:p>
            <a:pPr eaLnBrk="0" hangingPunct="0">
              <a:defRPr/>
            </a:pPr>
            <a:r>
              <a:rPr lang="de-DE" sz="800" b="0" dirty="0" smtClean="0">
                <a:cs typeface="+mn-cs"/>
              </a:rPr>
              <a:t>© </a:t>
            </a:r>
            <a:r>
              <a:rPr lang="de-DE" sz="1000" b="0" dirty="0">
                <a:latin typeface="Calibri" pitchFamily="34" charset="0"/>
                <a:cs typeface="+mn-cs"/>
              </a:rPr>
              <a:t>Wyatt Technology Corporation 2011 – All Rights Reserved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778240" y="0"/>
            <a:ext cx="365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fld id="{83D78D79-86D9-4A5D-A155-84DB3D213E17}" type="slidenum">
              <a:rPr lang="de-DE" sz="1200">
                <a:latin typeface="Calibri" pitchFamily="34" charset="0"/>
                <a:cs typeface="+mn-cs"/>
              </a:rPr>
              <a:pPr algn="r" eaLnBrk="0" hangingPunct="0">
                <a:defRPr/>
              </a:pPr>
              <a:t>‹#›</a:t>
            </a:fld>
            <a:endParaRPr lang="en-US" sz="1200" dirty="0">
              <a:latin typeface="Calibri" pitchFamily="34" charset="0"/>
              <a:cs typeface="+mn-cs"/>
            </a:endParaRPr>
          </a:p>
        </p:txBody>
      </p:sp>
      <p:pic>
        <p:nvPicPr>
          <p:cNvPr id="72721" name="Picture 2490" descr="Wyatt logo no address full circle thicker lines"/>
          <p:cNvPicPr>
            <a:picLocks noChangeAspect="1" noChangeArrowheads="1"/>
          </p:cNvPicPr>
          <p:nvPr/>
        </p:nvPicPr>
        <p:blipFill>
          <a:blip r:embed="rId9" cstate="print"/>
          <a:srcRect r="7345"/>
          <a:stretch>
            <a:fillRect/>
          </a:stretch>
        </p:blipFill>
        <p:spPr bwMode="auto">
          <a:xfrm>
            <a:off x="7626096" y="6343027"/>
            <a:ext cx="1499616" cy="5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895600" y="4191000"/>
            <a:ext cx="1920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hyperlink" Target="http://www.fda.gov/default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hyperlink" Target="http://www.hhs.gov/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yat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25488" y="1316038"/>
            <a:ext cx="7693025" cy="1920875"/>
          </a:xfrm>
        </p:spPr>
        <p:txBody>
          <a:bodyPr anchor="t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kern="1200" dirty="0" smtClean="0">
                <a:solidFill>
                  <a:srgbClr val="7030A0"/>
                </a:solidFill>
              </a:rPr>
              <a:t>Introduction to</a:t>
            </a:r>
            <a:br>
              <a:rPr lang="en-US" sz="5400" kern="1200" dirty="0" smtClean="0">
                <a:solidFill>
                  <a:srgbClr val="7030A0"/>
                </a:solidFill>
              </a:rPr>
            </a:br>
            <a:r>
              <a:rPr lang="en-US" sz="5400" kern="1200" dirty="0" smtClean="0">
                <a:solidFill>
                  <a:srgbClr val="7030A0"/>
                </a:solidFill>
              </a:rPr>
              <a:t>ASTRA V</a:t>
            </a:r>
          </a:p>
        </p:txBody>
      </p:sp>
      <p:sp>
        <p:nvSpPr>
          <p:cNvPr id="5" name="Subtitle 4"/>
          <p:cNvSpPr txBox="1">
            <a:spLocks/>
          </p:cNvSpPr>
          <p:nvPr/>
        </p:nvSpPr>
        <p:spPr bwMode="auto">
          <a:xfrm>
            <a:off x="1371600" y="3997325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68172" indent="-368172"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3600" b="1" kern="0" dirty="0">
                <a:solidFill>
                  <a:srgbClr val="0000FF"/>
                </a:solidFill>
                <a:latin typeface="Calibri" pitchFamily="34" charset="0"/>
                <a:cs typeface="+mn-cs"/>
              </a:rPr>
              <a:t>Light Scattering University</a:t>
            </a:r>
          </a:p>
          <a:p>
            <a:pPr marL="368172" indent="-368172" algn="ctr">
              <a:spcBef>
                <a:spcPct val="20000"/>
              </a:spcBef>
              <a:defRPr/>
            </a:pPr>
            <a:r>
              <a:rPr lang="en-US" sz="2600" b="1" kern="0" dirty="0">
                <a:solidFill>
                  <a:srgbClr val="0000FF"/>
                </a:solidFill>
                <a:latin typeface="Calibri" pitchFamily="34" charset="0"/>
                <a:cs typeface="+mn-cs"/>
              </a:rPr>
              <a:t>Wyatt Technology Corporation</a:t>
            </a:r>
          </a:p>
          <a:p>
            <a:pPr marL="368172" indent="-368172" algn="ctr">
              <a:spcBef>
                <a:spcPct val="20000"/>
              </a:spcBef>
              <a:defRPr/>
            </a:pPr>
            <a:r>
              <a:rPr lang="en-US" sz="2600" b="1" kern="0" dirty="0">
                <a:solidFill>
                  <a:srgbClr val="0000FF"/>
                </a:solidFill>
                <a:latin typeface="Calibri" pitchFamily="34" charset="0"/>
                <a:cs typeface="+mn-cs"/>
              </a:rPr>
              <a:t>Santa Barbara, California</a:t>
            </a:r>
          </a:p>
          <a:p>
            <a:pPr marL="368172" indent="-368172" algn="ctr">
              <a:spcBef>
                <a:spcPct val="20000"/>
              </a:spcBef>
              <a:defRPr/>
            </a:pPr>
            <a:endParaRPr lang="en-US" sz="2600" kern="0" dirty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Configurations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0675" y="1038370"/>
            <a:ext cx="8502650" cy="1189037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dirty="0" smtClean="0"/>
              <a:t>Profiles can be grouped into Configurations.</a:t>
            </a:r>
          </a:p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dirty="0" smtClean="0"/>
              <a:t>Replacing the Configuration is a convenient way to update system constants after data collection, </a:t>
            </a:r>
            <a:r>
              <a:rPr lang="en-US" i="1" dirty="0" smtClean="0"/>
              <a:t>if necessary</a:t>
            </a:r>
            <a:r>
              <a:rPr lang="en-US" dirty="0" smtClean="0"/>
              <a:t>.</a:t>
            </a:r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2765425"/>
            <a:ext cx="4257675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92638" y="2513013"/>
            <a:ext cx="4391025" cy="3543300"/>
            <a:chOff x="2880" y="1559"/>
            <a:chExt cx="2766" cy="2232"/>
          </a:xfrm>
        </p:grpSpPr>
        <p:pic>
          <p:nvPicPr>
            <p:cNvPr id="16390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1559"/>
              <a:ext cx="2766" cy="2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Line 10"/>
            <p:cNvSpPr>
              <a:spLocks noChangeShapeType="1"/>
            </p:cNvSpPr>
            <p:nvPr/>
          </p:nvSpPr>
          <p:spPr bwMode="auto">
            <a:xfrm flipH="1" flipV="1">
              <a:off x="4337" y="2315"/>
              <a:ext cx="695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Line 11"/>
            <p:cNvSpPr>
              <a:spLocks noChangeShapeType="1"/>
            </p:cNvSpPr>
            <p:nvPr/>
          </p:nvSpPr>
          <p:spPr bwMode="auto">
            <a:xfrm flipH="1" flipV="1">
              <a:off x="4343" y="2411"/>
              <a:ext cx="694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Templates, Part II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11727" y="955532"/>
            <a:ext cx="8451272" cy="1323975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sz="2000" b="1" i="1" dirty="0" smtClean="0"/>
              <a:t>Applying</a:t>
            </a:r>
            <a:r>
              <a:rPr lang="en-US" sz="2000" dirty="0" smtClean="0"/>
              <a:t> a template to a collected experiment 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en-US" sz="1800" dirty="0" smtClean="0"/>
              <a:t>will change processing procedures / results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en-US" sz="1800" dirty="0" smtClean="0"/>
              <a:t>will not affect configuration or </a:t>
            </a:r>
            <a:r>
              <a:rPr lang="en-US" sz="1800" i="1" dirty="0" smtClean="0"/>
              <a:t>existing</a:t>
            </a:r>
            <a:r>
              <a:rPr lang="en-US" sz="1800" dirty="0" smtClean="0"/>
              <a:t> baseline/peak settings!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sz="2000" dirty="0" smtClean="0"/>
              <a:t>Certain ASTRA templates have been provided for advanced processing</a:t>
            </a:r>
            <a:r>
              <a:rPr lang="en-US" sz="1800" dirty="0" smtClean="0"/>
              <a:t>. </a:t>
            </a:r>
            <a:r>
              <a:rPr lang="en-US" sz="2000" dirty="0" smtClean="0">
                <a:cs typeface="Times New Roman" pitchFamily="18" charset="0"/>
              </a:rPr>
              <a:t>♥</a:t>
            </a:r>
          </a:p>
        </p:txBody>
      </p:sp>
      <p:pic>
        <p:nvPicPr>
          <p:cNvPr id="128004" name="Picture 4" descr="templates analysi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959340" y="2309815"/>
            <a:ext cx="7225320" cy="392473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Summary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22312" y="1411288"/>
            <a:ext cx="7699375" cy="4495800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FF"/>
                </a:solidFill>
              </a:rPr>
              <a:t>Experiments</a:t>
            </a:r>
            <a:r>
              <a:rPr lang="en-US" sz="2800" dirty="0" smtClean="0"/>
              <a:t> combine configuration, procedures, results, and data.</a:t>
            </a:r>
          </a:p>
          <a:p>
            <a:endParaRPr lang="en-US" sz="2800" dirty="0" smtClean="0"/>
          </a:p>
          <a:p>
            <a:r>
              <a:rPr lang="en-US" sz="2800" dirty="0" smtClean="0"/>
              <a:t>Experiment </a:t>
            </a:r>
            <a:r>
              <a:rPr lang="en-US" sz="2800" b="1" i="1" dirty="0" smtClean="0">
                <a:solidFill>
                  <a:srgbClr val="0000FF"/>
                </a:solidFill>
              </a:rPr>
              <a:t>Templates</a:t>
            </a:r>
            <a:r>
              <a:rPr lang="en-US" sz="2800" dirty="0" smtClean="0"/>
              <a:t> can be used to collect or re-analyze data.</a:t>
            </a:r>
            <a:r>
              <a:rPr lang="en-US" sz="2800" i="1" dirty="0" smtClean="0"/>
              <a:t> </a:t>
            </a:r>
          </a:p>
          <a:p>
            <a:endParaRPr lang="en-US" sz="2800" i="1" dirty="0" smtClean="0"/>
          </a:p>
          <a:p>
            <a:r>
              <a:rPr lang="en-US" sz="2800" b="1" i="1" dirty="0" smtClean="0">
                <a:solidFill>
                  <a:srgbClr val="0000FF"/>
                </a:solidFill>
              </a:rPr>
              <a:t>Profiles</a:t>
            </a:r>
            <a:r>
              <a:rPr lang="en-US" sz="2800" dirty="0" smtClean="0"/>
              <a:t> and </a:t>
            </a:r>
            <a:r>
              <a:rPr lang="en-US" sz="2800" b="1" i="1" dirty="0" smtClean="0">
                <a:solidFill>
                  <a:srgbClr val="0000FF"/>
                </a:solidFill>
              </a:rPr>
              <a:t>Configurations</a:t>
            </a:r>
            <a:r>
              <a:rPr lang="en-US" sz="2800" dirty="0" smtClean="0"/>
              <a:t> store hardware settings and detector constants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Data Collection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933575" y="1763713"/>
            <a:ext cx="5276850" cy="3505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 smtClean="0"/>
              <a:t>Collection paradigms: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Single experiments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Sample sets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Single Experiments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9936" y="1357890"/>
            <a:ext cx="5105400" cy="46688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Create a new experiment from template</a:t>
            </a:r>
            <a:r>
              <a:rPr lang="en-US" sz="2800" i="1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Run the experiment.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Data from single collection is stored with experiment.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Results are generated automatically if the template includes processing info.</a:t>
            </a:r>
          </a:p>
        </p:txBody>
      </p:sp>
      <p:pic>
        <p:nvPicPr>
          <p:cNvPr id="141318" name="Picture 6" descr="experiment ru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63528" y="1108653"/>
            <a:ext cx="2519362" cy="5081588"/>
          </a:xfrm>
          <a:noFill/>
        </p:spPr>
      </p:pic>
      <p:sp>
        <p:nvSpPr>
          <p:cNvPr id="141317" name="AutoShape 5"/>
          <p:cNvSpPr>
            <a:spLocks noChangeArrowheads="1"/>
          </p:cNvSpPr>
          <p:nvPr/>
        </p:nvSpPr>
        <p:spPr bwMode="auto">
          <a:xfrm>
            <a:off x="5659438" y="2992438"/>
            <a:ext cx="204787" cy="1065212"/>
          </a:xfrm>
          <a:prstGeom prst="downArrow">
            <a:avLst>
              <a:gd name="adj1" fmla="val 50000"/>
              <a:gd name="adj2" fmla="val 50089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build="p" autoUpdateAnimBg="0" advAuto="0"/>
      <p:bldP spid="1413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Sample Sets</a:t>
            </a:r>
          </a:p>
        </p:txBody>
      </p:sp>
      <p:pic>
        <p:nvPicPr>
          <p:cNvPr id="16387" name="Picture 3" descr="sample se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693680" y="1081377"/>
            <a:ext cx="4777422" cy="5080432"/>
          </a:xfrm>
          <a:noFill/>
        </p:spPr>
      </p:pic>
      <p:sp>
        <p:nvSpPr>
          <p:cNvPr id="1454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22925" y="1323975"/>
            <a:ext cx="3521075" cy="4719638"/>
          </a:xfrm>
        </p:spPr>
        <p:txBody>
          <a:bodyPr/>
          <a:lstStyle/>
          <a:p>
            <a:r>
              <a:rPr lang="en-US" sz="2800" smtClean="0"/>
              <a:t>Sample sets contain pointers to one or more templates to be run sequentially.</a:t>
            </a:r>
          </a:p>
          <a:p>
            <a:endParaRPr lang="en-US" sz="2800" smtClean="0"/>
          </a:p>
          <a:p>
            <a:r>
              <a:rPr lang="en-US" sz="2800" smtClean="0"/>
              <a:t>As the sample set is run, a new experiment is created for each sample injection.</a:t>
            </a:r>
          </a:p>
          <a:p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Sample Sets</a:t>
            </a:r>
          </a:p>
        </p:txBody>
      </p:sp>
      <p:pic>
        <p:nvPicPr>
          <p:cNvPr id="17411" name="Picture 3" descr="sample sets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374072" y="1284288"/>
            <a:ext cx="4795838" cy="4329112"/>
          </a:xfrm>
          <a:noFill/>
        </p:spPr>
      </p:pic>
      <p:sp>
        <p:nvSpPr>
          <p:cNvPr id="174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30838" y="1187450"/>
            <a:ext cx="3713162" cy="488791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mtClean="0"/>
              <a:t>It is possible to use a different template for each sample.</a:t>
            </a:r>
          </a:p>
          <a:p>
            <a:pPr>
              <a:spcBef>
                <a:spcPts val="1800"/>
              </a:spcBef>
            </a:pPr>
            <a:r>
              <a:rPr lang="en-US" smtClean="0"/>
              <a:t>Experiment types can be varied on an injection by injection basis.</a:t>
            </a:r>
          </a:p>
          <a:p>
            <a:pPr>
              <a:spcBef>
                <a:spcPts val="1800"/>
              </a:spcBef>
            </a:pPr>
            <a:r>
              <a:rPr lang="en-US" smtClean="0"/>
              <a:t>Sample sets can be imported directly from Waters Empower software.  Others coming…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Next…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8837" y="1561234"/>
            <a:ext cx="7426325" cy="3430588"/>
          </a:xfrm>
        </p:spPr>
        <p:txBody>
          <a:bodyPr/>
          <a:lstStyle/>
          <a:p>
            <a:r>
              <a:rPr lang="en-US" sz="2800" dirty="0" smtClean="0"/>
              <a:t>Software installation and activation</a:t>
            </a:r>
          </a:p>
          <a:p>
            <a:endParaRPr lang="en-US" sz="2800" dirty="0" smtClean="0"/>
          </a:p>
          <a:p>
            <a:r>
              <a:rPr lang="en-US" sz="2800" dirty="0" smtClean="0"/>
              <a:t>Connecting to instruments</a:t>
            </a:r>
          </a:p>
          <a:p>
            <a:endParaRPr lang="en-US" sz="2800" dirty="0" smtClean="0"/>
          </a:p>
          <a:p>
            <a:r>
              <a:rPr lang="en-US" sz="2800" dirty="0" smtClean="0"/>
              <a:t>Running a simple collection, “Calibration”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3636572" y="3408963"/>
            <a:ext cx="1608090" cy="4798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/>
              <a:t>ASTRA V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941388" y="2058988"/>
            <a:ext cx="2384425" cy="1676400"/>
            <a:chOff x="706" y="1496"/>
            <a:chExt cx="1502" cy="1056"/>
          </a:xfrm>
        </p:grpSpPr>
        <p:grpSp>
          <p:nvGrpSpPr>
            <p:cNvPr id="2074" name="Group 11"/>
            <p:cNvGrpSpPr>
              <a:grpSpLocks/>
            </p:cNvGrpSpPr>
            <p:nvPr/>
          </p:nvGrpSpPr>
          <p:grpSpPr bwMode="auto">
            <a:xfrm>
              <a:off x="706" y="1496"/>
              <a:ext cx="1268" cy="1056"/>
              <a:chOff x="706" y="1496"/>
              <a:chExt cx="1268" cy="1056"/>
            </a:xfrm>
          </p:grpSpPr>
          <p:graphicFrame>
            <p:nvGraphicFramePr>
              <p:cNvPr id="2052" name="Object 12"/>
              <p:cNvGraphicFramePr>
                <a:graphicFrameLocks noChangeAspect="1"/>
              </p:cNvGraphicFramePr>
              <p:nvPr/>
            </p:nvGraphicFramePr>
            <p:xfrm>
              <a:off x="706" y="1496"/>
              <a:ext cx="1268" cy="662"/>
            </p:xfrm>
            <a:graphic>
              <a:graphicData uri="http://schemas.openxmlformats.org/presentationml/2006/ole">
                <p:oleObj spid="_x0000_s2052" name="Drawing" r:id="rId4" imgW="2292120" imgH="1287360" progId="">
                  <p:embed/>
                </p:oleObj>
              </a:graphicData>
            </a:graphic>
          </p:graphicFrame>
          <p:sp>
            <p:nvSpPr>
              <p:cNvPr id="2076" name="Text Box 13"/>
              <p:cNvSpPr txBox="1">
                <a:spLocks noChangeArrowheads="1"/>
              </p:cNvSpPr>
              <p:nvPr/>
            </p:nvSpPr>
            <p:spPr bwMode="auto">
              <a:xfrm>
                <a:off x="708" y="2145"/>
                <a:ext cx="832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/>
                  <a:t>Optilab or </a:t>
                </a:r>
              </a:p>
              <a:p>
                <a:pPr algn="ctr"/>
                <a:r>
                  <a:rPr lang="en-US" sz="1800"/>
                  <a:t>3</a:t>
                </a:r>
                <a:r>
                  <a:rPr lang="en-US" sz="1800" baseline="30000"/>
                  <a:t>rd</a:t>
                </a:r>
                <a:r>
                  <a:rPr lang="en-US" sz="1800"/>
                  <a:t> party RI</a:t>
                </a:r>
              </a:p>
            </p:txBody>
          </p:sp>
        </p:grpSp>
        <p:sp>
          <p:nvSpPr>
            <p:cNvPr id="2075" name="Line 14"/>
            <p:cNvSpPr>
              <a:spLocks noChangeShapeType="1"/>
            </p:cNvSpPr>
            <p:nvPr/>
          </p:nvSpPr>
          <p:spPr bwMode="auto">
            <a:xfrm flipH="1" flipV="1">
              <a:off x="1761" y="2291"/>
              <a:ext cx="447" cy="2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1135063" y="4027488"/>
            <a:ext cx="2647950" cy="1914525"/>
            <a:chOff x="828" y="2736"/>
            <a:chExt cx="1668" cy="1206"/>
          </a:xfrm>
        </p:grpSpPr>
        <p:grpSp>
          <p:nvGrpSpPr>
            <p:cNvPr id="2071" name="Group 46"/>
            <p:cNvGrpSpPr>
              <a:grpSpLocks/>
            </p:cNvGrpSpPr>
            <p:nvPr/>
          </p:nvGrpSpPr>
          <p:grpSpPr bwMode="auto">
            <a:xfrm>
              <a:off x="828" y="3024"/>
              <a:ext cx="1332" cy="918"/>
              <a:chOff x="828" y="3024"/>
              <a:chExt cx="1332" cy="918"/>
            </a:xfrm>
          </p:grpSpPr>
          <p:graphicFrame>
            <p:nvGraphicFramePr>
              <p:cNvPr id="2051" name="Object 17"/>
              <p:cNvGraphicFramePr>
                <a:graphicFrameLocks noChangeAspect="1"/>
              </p:cNvGraphicFramePr>
              <p:nvPr/>
            </p:nvGraphicFramePr>
            <p:xfrm>
              <a:off x="828" y="3024"/>
              <a:ext cx="1332" cy="715"/>
            </p:xfrm>
            <a:graphic>
              <a:graphicData uri="http://schemas.openxmlformats.org/presentationml/2006/ole">
                <p:oleObj spid="_x0000_s2051" name="Drawing" r:id="rId5" imgW="2673000" imgH="1539720" progId="">
                  <p:embed/>
                </p:oleObj>
              </a:graphicData>
            </a:graphic>
          </p:graphicFrame>
          <p:sp>
            <p:nvSpPr>
              <p:cNvPr id="2073" name="Text Box 18"/>
              <p:cNvSpPr txBox="1">
                <a:spLocks noChangeArrowheads="1"/>
              </p:cNvSpPr>
              <p:nvPr/>
            </p:nvSpPr>
            <p:spPr bwMode="auto">
              <a:xfrm>
                <a:off x="981" y="3709"/>
                <a:ext cx="87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WyattQELS</a:t>
                </a:r>
              </a:p>
            </p:txBody>
          </p:sp>
        </p:grpSp>
        <p:sp>
          <p:nvSpPr>
            <p:cNvPr id="2072" name="Line 19"/>
            <p:cNvSpPr>
              <a:spLocks noChangeShapeType="1"/>
            </p:cNvSpPr>
            <p:nvPr/>
          </p:nvSpPr>
          <p:spPr bwMode="auto">
            <a:xfrm flipH="1">
              <a:off x="2112" y="2736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68813" y="4027488"/>
            <a:ext cx="1798637" cy="1970087"/>
            <a:chOff x="2928" y="2736"/>
            <a:chExt cx="1133" cy="1241"/>
          </a:xfrm>
        </p:grpSpPr>
        <p:grpSp>
          <p:nvGrpSpPr>
            <p:cNvPr id="2068" name="Group 21"/>
            <p:cNvGrpSpPr>
              <a:grpSpLocks/>
            </p:cNvGrpSpPr>
            <p:nvPr/>
          </p:nvGrpSpPr>
          <p:grpSpPr bwMode="auto">
            <a:xfrm>
              <a:off x="2928" y="3120"/>
              <a:ext cx="1133" cy="857"/>
              <a:chOff x="2928" y="1056"/>
              <a:chExt cx="1133" cy="857"/>
            </a:xfrm>
          </p:grpSpPr>
          <p:graphicFrame>
            <p:nvGraphicFramePr>
              <p:cNvPr id="2050" name="Object 22"/>
              <p:cNvGraphicFramePr>
                <a:graphicFrameLocks noChangeAspect="1"/>
              </p:cNvGraphicFramePr>
              <p:nvPr/>
            </p:nvGraphicFramePr>
            <p:xfrm>
              <a:off x="2928" y="1056"/>
              <a:ext cx="1133" cy="664"/>
            </p:xfrm>
            <a:graphic>
              <a:graphicData uri="http://schemas.openxmlformats.org/presentationml/2006/ole">
                <p:oleObj spid="_x0000_s2050" name="Drawing" r:id="rId6" imgW="2389320" imgH="1504800" progId="">
                  <p:embed/>
                </p:oleObj>
              </a:graphicData>
            </a:graphic>
          </p:graphicFrame>
          <p:sp>
            <p:nvSpPr>
              <p:cNvPr id="2070" name="Text Box 23"/>
              <p:cNvSpPr txBox="1">
                <a:spLocks noChangeArrowheads="1"/>
              </p:cNvSpPr>
              <p:nvPr/>
            </p:nvSpPr>
            <p:spPr bwMode="auto">
              <a:xfrm>
                <a:off x="3269" y="1680"/>
                <a:ext cx="31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UV</a:t>
                </a:r>
              </a:p>
            </p:txBody>
          </p:sp>
        </p:grpSp>
        <p:sp>
          <p:nvSpPr>
            <p:cNvPr id="2069" name="Line 24"/>
            <p:cNvSpPr>
              <a:spLocks noChangeShapeType="1"/>
            </p:cNvSpPr>
            <p:nvPr/>
          </p:nvSpPr>
          <p:spPr bwMode="auto">
            <a:xfrm>
              <a:off x="3072" y="2736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9" name="Rectangle 29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Flexible Configuration,  Fully Networked</a:t>
            </a:r>
          </a:p>
        </p:txBody>
      </p:sp>
      <p:grpSp>
        <p:nvGrpSpPr>
          <p:cNvPr id="8" name="Group 49"/>
          <p:cNvGrpSpPr>
            <a:grpSpLocks/>
          </p:cNvGrpSpPr>
          <p:nvPr/>
        </p:nvGrpSpPr>
        <p:grpSpPr bwMode="auto">
          <a:xfrm>
            <a:off x="5383213" y="3382963"/>
            <a:ext cx="3346450" cy="1692275"/>
            <a:chOff x="3504" y="2330"/>
            <a:chExt cx="2108" cy="1066"/>
          </a:xfrm>
        </p:grpSpPr>
        <p:pic>
          <p:nvPicPr>
            <p:cNvPr id="2065" name="Picture 31" descr="viscosta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68" y="2330"/>
              <a:ext cx="1178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6" name="Text Box 32"/>
            <p:cNvSpPr txBox="1">
              <a:spLocks noChangeArrowheads="1"/>
            </p:cNvSpPr>
            <p:nvPr/>
          </p:nvSpPr>
          <p:spPr bwMode="auto">
            <a:xfrm>
              <a:off x="4429" y="2989"/>
              <a:ext cx="118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/>
                <a:t>ViscoStar or 3</a:t>
              </a:r>
              <a:r>
                <a:rPr lang="en-US" sz="1800" baseline="30000"/>
                <a:t>rd</a:t>
              </a:r>
              <a:r>
                <a:rPr lang="en-US" sz="1800"/>
                <a:t> </a:t>
              </a:r>
            </a:p>
            <a:p>
              <a:pPr algn="ctr"/>
              <a:r>
                <a:rPr lang="en-US" sz="1800"/>
                <a:t>party viscometer</a:t>
              </a:r>
            </a:p>
          </p:txBody>
        </p:sp>
        <p:sp>
          <p:nvSpPr>
            <p:cNvPr id="2067" name="Line 33"/>
            <p:cNvSpPr>
              <a:spLocks noChangeShapeType="1"/>
            </p:cNvSpPr>
            <p:nvPr/>
          </p:nvSpPr>
          <p:spPr bwMode="auto">
            <a:xfrm>
              <a:off x="3504" y="2592"/>
              <a:ext cx="6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4572000" y="1073150"/>
            <a:ext cx="2335213" cy="2139950"/>
            <a:chOff x="3151" y="868"/>
            <a:chExt cx="1471" cy="1348"/>
          </a:xfrm>
        </p:grpSpPr>
        <p:sp>
          <p:nvSpPr>
            <p:cNvPr id="2062" name="Text Box 7"/>
            <p:cNvSpPr txBox="1">
              <a:spLocks noChangeArrowheads="1"/>
            </p:cNvSpPr>
            <p:nvPr/>
          </p:nvSpPr>
          <p:spPr bwMode="auto">
            <a:xfrm>
              <a:off x="3151" y="1680"/>
              <a:ext cx="14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DAWN or miniDAWN</a:t>
              </a:r>
            </a:p>
          </p:txBody>
        </p:sp>
        <p:sp>
          <p:nvSpPr>
            <p:cNvPr id="2063" name="Line 9"/>
            <p:cNvSpPr>
              <a:spLocks noChangeShapeType="1"/>
            </p:cNvSpPr>
            <p:nvPr/>
          </p:nvSpPr>
          <p:spPr bwMode="auto">
            <a:xfrm flipV="1">
              <a:off x="3274" y="1920"/>
              <a:ext cx="281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64" name="Picture 40" descr="DAWN® HELEOS"/>
            <p:cNvPicPr>
              <a:picLocks noChangeAspect="1" noChangeArrowheads="1"/>
            </p:cNvPicPr>
            <p:nvPr/>
          </p:nvPicPr>
          <p:blipFill>
            <a:blip r:embed="rId8" cstate="print"/>
            <a:srcRect l="3751" t="18073" r="9750" b="13554"/>
            <a:stretch>
              <a:fillRect/>
            </a:stretch>
          </p:blipFill>
          <p:spPr bwMode="auto">
            <a:xfrm>
              <a:off x="3284" y="868"/>
              <a:ext cx="1224" cy="8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Three Tiers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420813" y="976313"/>
            <a:ext cx="6302375" cy="2776537"/>
            <a:chOff x="1008" y="877"/>
            <a:chExt cx="3744" cy="1534"/>
          </a:xfrm>
        </p:grpSpPr>
        <p:sp>
          <p:nvSpPr>
            <p:cNvPr id="9229" name="Text Box 5"/>
            <p:cNvSpPr txBox="1">
              <a:spLocks noChangeArrowheads="1"/>
            </p:cNvSpPr>
            <p:nvPr/>
          </p:nvSpPr>
          <p:spPr bwMode="auto">
            <a:xfrm>
              <a:off x="1150" y="1403"/>
              <a:ext cx="557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Basic</a:t>
              </a:r>
            </a:p>
          </p:txBody>
        </p:sp>
        <p:sp>
          <p:nvSpPr>
            <p:cNvPr id="9230" name="Line 31"/>
            <p:cNvSpPr>
              <a:spLocks noChangeShapeType="1"/>
            </p:cNvSpPr>
            <p:nvPr/>
          </p:nvSpPr>
          <p:spPr bwMode="auto">
            <a:xfrm>
              <a:off x="1008" y="2411"/>
              <a:ext cx="3744" cy="0"/>
            </a:xfrm>
            <a:prstGeom prst="line">
              <a:avLst/>
            </a:prstGeom>
            <a:noFill/>
            <a:ln w="25400">
              <a:solidFill>
                <a:srgbClr val="FFFF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9231" name="Picture 33" descr="protein conjugat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4" y="877"/>
              <a:ext cx="1913" cy="1378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</p:spPr>
        </p:pic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963613" y="3660775"/>
            <a:ext cx="6516687" cy="1444625"/>
            <a:chOff x="607" y="2338"/>
            <a:chExt cx="4105" cy="910"/>
          </a:xfrm>
        </p:grpSpPr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607" y="2621"/>
              <a:ext cx="227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With Research Database</a:t>
              </a:r>
            </a:p>
          </p:txBody>
        </p:sp>
        <p:sp>
          <p:nvSpPr>
            <p:cNvPr id="9226" name="Line 32"/>
            <p:cNvSpPr>
              <a:spLocks noChangeShapeType="1"/>
            </p:cNvSpPr>
            <p:nvPr/>
          </p:nvSpPr>
          <p:spPr bwMode="auto">
            <a:xfrm>
              <a:off x="968" y="3248"/>
              <a:ext cx="37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9227" name="Picture 36" descr="research databas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7" y="2478"/>
              <a:ext cx="1527" cy="6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228" name="Line 32"/>
            <p:cNvSpPr>
              <a:spLocks noChangeShapeType="1"/>
            </p:cNvSpPr>
            <p:nvPr/>
          </p:nvSpPr>
          <p:spPr bwMode="auto">
            <a:xfrm>
              <a:off x="968" y="2338"/>
              <a:ext cx="37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1358900" y="5353050"/>
            <a:ext cx="6438900" cy="830263"/>
            <a:chOff x="1008" y="3418"/>
            <a:chExt cx="4056" cy="523"/>
          </a:xfrm>
        </p:grpSpPr>
        <p:sp>
          <p:nvSpPr>
            <p:cNvPr id="9222" name="Text Box 7"/>
            <p:cNvSpPr txBox="1">
              <a:spLocks noChangeArrowheads="1"/>
            </p:cNvSpPr>
            <p:nvPr/>
          </p:nvSpPr>
          <p:spPr bwMode="auto">
            <a:xfrm>
              <a:off x="1811" y="3418"/>
              <a:ext cx="250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/>
                <a:t>Security Pack</a:t>
              </a:r>
            </a:p>
            <a:p>
              <a:pPr algn="ctr"/>
              <a:r>
                <a:rPr lang="en-US" sz="2400"/>
                <a:t>(21 CFR Part 11 Compliant)</a:t>
              </a:r>
            </a:p>
          </p:txBody>
        </p:sp>
        <p:pic>
          <p:nvPicPr>
            <p:cNvPr id="9223" name="Picture 39" descr="HHS Logo and link to Department of Health and Human Services website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68" y="3504"/>
              <a:ext cx="696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224" name="Picture 41" descr="FDA Logo--links to FDA home page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08" y="3504"/>
              <a:ext cx="600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Windows XP Professional (SP2+)  or                Windows Vista Business, Enterprise, or Ultimate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See </a:t>
            </a:r>
            <a:r>
              <a:rPr lang="en-US" sz="2800" dirty="0" smtClean="0">
                <a:hlinkClick r:id="rId3"/>
              </a:rPr>
              <a:t>www.wyatt.com</a:t>
            </a:r>
            <a:r>
              <a:rPr lang="en-US" sz="2800" dirty="0" smtClean="0"/>
              <a:t> for PC specifications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Note that Security Pack tier has additional requirements, involving the SQL database.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    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SQL Server 2005 full version is recommended; not included with ASTRA.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PC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Discuss the meaning and use of:</a:t>
            </a:r>
          </a:p>
          <a:p>
            <a:pPr lvl="1"/>
            <a:r>
              <a:rPr lang="en-US" sz="2400" b="1" smtClean="0"/>
              <a:t>Experiments</a:t>
            </a:r>
          </a:p>
          <a:p>
            <a:pPr lvl="1"/>
            <a:r>
              <a:rPr lang="en-US" sz="2400" b="1" smtClean="0"/>
              <a:t>Templates </a:t>
            </a:r>
          </a:p>
          <a:p>
            <a:pPr lvl="1"/>
            <a:r>
              <a:rPr lang="en-US" sz="2400" b="1" smtClean="0"/>
              <a:t>Profiles</a:t>
            </a:r>
          </a:p>
          <a:p>
            <a:pPr lvl="1"/>
            <a:r>
              <a:rPr lang="en-US" sz="2400" b="1" smtClean="0"/>
              <a:t>Configurations</a:t>
            </a:r>
          </a:p>
          <a:p>
            <a:pPr lvl="1">
              <a:buFontTx/>
              <a:buNone/>
            </a:pPr>
            <a:endParaRPr lang="en-US" sz="2400" b="1" smtClean="0"/>
          </a:p>
          <a:p>
            <a:r>
              <a:rPr lang="en-US" sz="2800" b="1" smtClean="0"/>
              <a:t>Discuss data collection paradigms:</a:t>
            </a:r>
          </a:p>
          <a:p>
            <a:pPr lvl="1"/>
            <a:r>
              <a:rPr lang="en-US" sz="2400" b="1" smtClean="0"/>
              <a:t>Single experiments</a:t>
            </a:r>
          </a:p>
          <a:p>
            <a:pPr lvl="1"/>
            <a:r>
              <a:rPr lang="en-US" sz="2400" b="1" smtClean="0"/>
              <a:t>Sample sets</a:t>
            </a:r>
          </a:p>
          <a:p>
            <a:pPr>
              <a:buFontTx/>
              <a:buNone/>
            </a:pPr>
            <a:endParaRPr lang="en-US" sz="2800" b="1" smtClean="0"/>
          </a:p>
          <a:p>
            <a:pPr>
              <a:buFontTx/>
              <a:buNone/>
            </a:pPr>
            <a:endParaRPr lang="en-US" sz="2800" b="1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smtClean="0"/>
              <a:t>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Experiments</a:t>
            </a:r>
          </a:p>
        </p:txBody>
      </p:sp>
      <p:pic>
        <p:nvPicPr>
          <p:cNvPr id="119813" name="Picture 5" descr="experiment ru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82335" y="1155267"/>
            <a:ext cx="2479675" cy="5002212"/>
          </a:xfr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93172" y="1611312"/>
            <a:ext cx="4038600" cy="4002088"/>
          </a:xfrm>
        </p:spPr>
        <p:txBody>
          <a:bodyPr/>
          <a:lstStyle/>
          <a:p>
            <a:r>
              <a:rPr lang="en-US" sz="2800" dirty="0" smtClean="0"/>
              <a:t>Hardware setup, processing, and results are grouped together as an </a:t>
            </a:r>
            <a:r>
              <a:rPr lang="en-US" sz="2800" i="1" dirty="0" smtClean="0"/>
              <a:t>experiment.</a:t>
            </a:r>
          </a:p>
          <a:p>
            <a:endParaRPr lang="en-US" sz="2800" i="1" dirty="0" smtClean="0"/>
          </a:p>
          <a:p>
            <a:r>
              <a:rPr lang="en-US" sz="2800" dirty="0" smtClean="0"/>
              <a:t>After collection, raw data is stored with experiment.</a:t>
            </a:r>
          </a:p>
          <a:p>
            <a:pPr>
              <a:buFontTx/>
              <a:buNone/>
            </a:pPr>
            <a:endParaRPr lang="en-US" sz="2800" i="1" dirty="0" smtClean="0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15925" y="3944938"/>
            <a:ext cx="4038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utoUpdateAnimBg="0"/>
      <p:bldP spid="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Experiments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4464" y="1339850"/>
            <a:ext cx="4025900" cy="4273550"/>
          </a:xfrm>
        </p:spPr>
        <p:txBody>
          <a:bodyPr/>
          <a:lstStyle/>
          <a:p>
            <a:r>
              <a:rPr lang="en-US" sz="2800" dirty="0" smtClean="0"/>
              <a:t>Experiment view captures the logical construction and flow of an experiment. </a:t>
            </a:r>
          </a:p>
          <a:p>
            <a:endParaRPr lang="en-US" sz="2800" dirty="0" smtClean="0"/>
          </a:p>
          <a:p>
            <a:r>
              <a:rPr lang="en-US" sz="2800" dirty="0" smtClean="0"/>
              <a:t>This view is the most common selection for the left-hand side of your ASTRA window.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975" y="1120775"/>
            <a:ext cx="41957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Templates</a:t>
            </a:r>
          </a:p>
        </p:txBody>
      </p:sp>
      <p:pic>
        <p:nvPicPr>
          <p:cNvPr id="14339" name="Picture 2" descr="templates and new experiment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1651000" y="1461078"/>
            <a:ext cx="5842000" cy="4121150"/>
          </a:xfrm>
          <a:noFill/>
        </p:spPr>
      </p:pic>
      <p:sp>
        <p:nvSpPr>
          <p:cNvPr id="1434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99306" y="989014"/>
            <a:ext cx="7545387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dirty="0" smtClean="0"/>
              <a:t>Experiments are generated from a template. </a:t>
            </a: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841375" y="5660738"/>
            <a:ext cx="74612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Calibri" pitchFamily="34" charset="0"/>
              </a:rPr>
              <a:t>A comprehensive set of system templates is provided.  </a:t>
            </a:r>
            <a:r>
              <a:rPr lang="en-US" sz="2000" dirty="0">
                <a:latin typeface="Calibri" pitchFamily="34" charset="0"/>
                <a:cs typeface="Times New Roman" pitchFamily="18" charset="0"/>
              </a:rPr>
              <a:t>♥</a:t>
            </a:r>
            <a:endParaRPr lang="en-US" sz="2000" dirty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Calibri" pitchFamily="34" charset="0"/>
              </a:rPr>
              <a:t>System templates need to be personalized before collection.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5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5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975" y="1214438"/>
            <a:ext cx="7766050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Profiles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73088" y="1003300"/>
            <a:ext cx="7997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latin typeface="Calibri" pitchFamily="34" charset="0"/>
              </a:rPr>
              <a:t>Hardware constants &amp; settings are stored in </a:t>
            </a:r>
            <a:r>
              <a:rPr lang="en-US" sz="2800" b="1" i="1">
                <a:solidFill>
                  <a:srgbClr val="0000CC"/>
                </a:solidFill>
                <a:latin typeface="Calibri" pitchFamily="34" charset="0"/>
              </a:rPr>
              <a:t>profiles</a:t>
            </a:r>
            <a:r>
              <a:rPr lang="en-US" sz="28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SU_2011">
  <a:themeElements>
    <a:clrScheme name="Analysis Report V1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alysis Report V1-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Analysis Report V1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LSU_2011</Template>
  <TotalTime>110</TotalTime>
  <Words>608</Words>
  <Application>Microsoft Office PowerPoint</Application>
  <PresentationFormat>On-screen Show (4:3)</PresentationFormat>
  <Paragraphs>122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LSU_2011</vt:lpstr>
      <vt:lpstr>FreeHand 5.0 Drawing</vt:lpstr>
      <vt:lpstr>Drawing</vt:lpstr>
      <vt:lpstr>Introduction to ASTRA V</vt:lpstr>
      <vt:lpstr>Flexible Configuration,  Fully Networked</vt:lpstr>
      <vt:lpstr>Three Tiers</vt:lpstr>
      <vt:lpstr>PC Requirements</vt:lpstr>
      <vt:lpstr>Overview</vt:lpstr>
      <vt:lpstr>Experiments</vt:lpstr>
      <vt:lpstr>Experiments</vt:lpstr>
      <vt:lpstr>Templates</vt:lpstr>
      <vt:lpstr>Profiles</vt:lpstr>
      <vt:lpstr>Configurations</vt:lpstr>
      <vt:lpstr>Templates, Part II</vt:lpstr>
      <vt:lpstr>Summary</vt:lpstr>
      <vt:lpstr>Data Collection</vt:lpstr>
      <vt:lpstr>Single Experiments</vt:lpstr>
      <vt:lpstr>Sample Sets</vt:lpstr>
      <vt:lpstr>Sample Sets</vt:lpstr>
      <vt:lpstr>Next…</vt:lpstr>
    </vt:vector>
  </TitlesOfParts>
  <Company>Wyatt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ASTRA V</dc:title>
  <dc:creator>Sigrid Kuebler</dc:creator>
  <cp:lastModifiedBy>Sigrid Kuebler</cp:lastModifiedBy>
  <cp:revision>23</cp:revision>
  <dcterms:created xsi:type="dcterms:W3CDTF">2008-10-03T19:37:31Z</dcterms:created>
  <dcterms:modified xsi:type="dcterms:W3CDTF">2011-03-03T19:33:17Z</dcterms:modified>
</cp:coreProperties>
</file>